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0" r:id="rId3"/>
    <p:sldId id="258" r:id="rId4"/>
    <p:sldId id="271" r:id="rId5"/>
    <p:sldId id="272" r:id="rId6"/>
    <p:sldId id="273" r:id="rId7"/>
    <p:sldId id="263" r:id="rId8"/>
    <p:sldId id="267" r:id="rId9"/>
    <p:sldId id="264" r:id="rId10"/>
    <p:sldId id="265" r:id="rId11"/>
    <p:sldId id="274" r:id="rId12"/>
    <p:sldId id="275" r:id="rId13"/>
    <p:sldId id="269" r:id="rId14"/>
    <p:sldId id="277" r:id="rId15"/>
    <p:sldId id="276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5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9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209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5360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38140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0780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78454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84880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61543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764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126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43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17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33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546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401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4687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909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20C8FC-2C1A-48D0-BF1A-2B9CBED85487}" type="datetimeFigureOut">
              <a:rPr lang="en-US" smtClean="0"/>
              <a:t>4/4/2021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78A312A9-AFC8-409B-9600-BD4FCD4877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515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hyperlink" Target="https://maximivanov2004.github.io/assemble_the_computer/index.html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vuemastery.com/" TargetMode="External"/><Relationship Id="rId3" Type="http://schemas.openxmlformats.org/officeDocument/2006/relationships/hyperlink" Target="https://ru.wikipedia.org/wiki/&#1057;&#1087;&#1080;&#1089;&#1086;&#1082;_&#1089;&#1090;&#1088;&#1072;&#1085;_&#1087;&#1086;_&#1095;&#1080;&#1089;&#1083;&#1091;_&#1087;&#1086;&#1083;&#1100;&#1079;&#1086;&#1074;&#1072;&#1090;&#1077;&#1083;&#1077;&#1081;_&#1048;&#1085;&#1090;&#1077;&#1088;&#1085;&#1077;&#1090;&#1072;" TargetMode="External"/><Relationship Id="rId7" Type="http://schemas.openxmlformats.org/officeDocument/2006/relationships/hyperlink" Target="https://market.yandex.ru/catalog--kompiuternye-komplektuiushchie/54536?hid=91018&amp;pokupki=1" TargetMode="External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dns-shop.ru/catalog/17aa522a16404e77/komplektuyushhie-dlya-pk/" TargetMode="External"/><Relationship Id="rId5" Type="http://schemas.openxmlformats.org/officeDocument/2006/relationships/hyperlink" Target="https://www.wired.com/story/how-to-build-a-pc/" TargetMode="External"/><Relationship Id="rId10" Type="http://schemas.openxmlformats.org/officeDocument/2006/relationships/image" Target="../media/image19.jpeg"/><Relationship Id="rId4" Type="http://schemas.openxmlformats.org/officeDocument/2006/relationships/hyperlink" Target="https://lifehacker.com/how-to-build-a-computer-the-complete-guide-5828747" TargetMode="External"/><Relationship Id="rId9" Type="http://schemas.openxmlformats.org/officeDocument/2006/relationships/hyperlink" Target="https://v3.vuejs.org/guide/introduction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A43E5-9AE9-4D5E-BCE8-08685B89BE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1979" y="1672594"/>
            <a:ext cx="8417109" cy="1646302"/>
          </a:xfrm>
        </p:spPr>
        <p:txBody>
          <a:bodyPr/>
          <a:lstStyle/>
          <a:p>
            <a:pPr algn="ctr"/>
            <a:r>
              <a:rPr lang="ru-RU" sz="3200" b="1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Образовательное веб-приложение            "</a:t>
            </a:r>
            <a:r>
              <a:rPr lang="ru-RU" sz="3200" b="1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Build</a:t>
            </a:r>
            <a:r>
              <a:rPr lang="ru-RU" sz="3200" b="1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a </a:t>
            </a:r>
            <a:r>
              <a:rPr lang="ru-RU" sz="3200" b="1" dirty="0" err="1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computer</a:t>
            </a:r>
            <a:r>
              <a:rPr lang="ru-RU" sz="3200" b="1" dirty="0">
                <a:solidFill>
                  <a:schemeClr val="tx1"/>
                </a:solidFill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  <a:t> - Собери компьютер"</a:t>
            </a:r>
            <a:br>
              <a:rPr lang="en-US" sz="1800" dirty="0">
                <a:effectLst/>
                <a:latin typeface="+mn-lt"/>
                <a:ea typeface="Calibri" panose="020F0502020204030204" pitchFamily="34" charset="0"/>
                <a:cs typeface="Times New Roman" panose="02020603050405020304" pitchFamily="18" charset="0"/>
              </a:rPr>
            </a:br>
            <a:endParaRPr lang="en-US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D45F07-BB0E-4B3E-A272-5D23A2D5BC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07065" y="2984383"/>
            <a:ext cx="7766936" cy="444617"/>
          </a:xfrm>
        </p:spPr>
        <p:txBody>
          <a:bodyPr>
            <a:normAutofit/>
          </a:bodyPr>
          <a:lstStyle/>
          <a:p>
            <a:pPr algn="ctr"/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Номинация проекта: </a:t>
            </a:r>
            <a:r>
              <a:rPr lang="ru-RU" dirty="0">
                <a:solidFill>
                  <a:schemeClr val="tx1"/>
                </a:solidFill>
              </a:rPr>
              <a:t>«образовательное приложение»</a:t>
            </a:r>
            <a:endParaRPr lang="ru-RU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ru-RU" dirty="0">
              <a:solidFill>
                <a:schemeClr val="tx1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ru-RU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ru-RU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algn="l"/>
            <a:endParaRPr lang="ru-RU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algn="ctr"/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23EB1F-08E9-4ED4-B2C8-44FEBF9478A3}"/>
              </a:ext>
            </a:extLst>
          </p:cNvPr>
          <p:cNvSpPr txBox="1"/>
          <p:nvPr/>
        </p:nvSpPr>
        <p:spPr>
          <a:xfrm>
            <a:off x="645952" y="4069508"/>
            <a:ext cx="378343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Авторы проекта: </a:t>
            </a:r>
          </a:p>
          <a:p>
            <a:pPr algn="l"/>
            <a:endParaRPr lang="ru-RU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algn="l"/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Иванов Максим Александрович</a:t>
            </a:r>
          </a:p>
          <a:p>
            <a:pPr algn="l"/>
            <a:r>
              <a:rPr lang="ru-RU" sz="1800" dirty="0" err="1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Шахвердов</a:t>
            </a:r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Ренат </a:t>
            </a:r>
            <a:r>
              <a:rPr lang="ru-RU" sz="1800" dirty="0" err="1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Рантикович</a:t>
            </a:r>
            <a:endParaRPr lang="ru-RU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algn="l"/>
            <a:endParaRPr lang="en-US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pPr algn="l"/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Учащиеся 10-В класса</a:t>
            </a:r>
            <a:endParaRPr lang="en-US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B1B31AE-702B-466D-A2E6-88CBB4B0A0EF}"/>
              </a:ext>
            </a:extLst>
          </p:cNvPr>
          <p:cNvSpPr txBox="1"/>
          <p:nvPr/>
        </p:nvSpPr>
        <p:spPr>
          <a:xfrm>
            <a:off x="4429387" y="4069508"/>
            <a:ext cx="421966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Руководители проекта:</a:t>
            </a:r>
          </a:p>
          <a:p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</a:t>
            </a:r>
          </a:p>
          <a:p>
            <a:r>
              <a:rPr lang="ru-RU" sz="1800" dirty="0" err="1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Тапехина</a:t>
            </a:r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 Анна Анатольевна</a:t>
            </a:r>
            <a:endParaRPr lang="en-US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Учитель информатики</a:t>
            </a:r>
          </a:p>
          <a:p>
            <a:endParaRPr lang="ru-RU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  <a:p>
            <a:r>
              <a:rPr lang="ru-RU" sz="1800" dirty="0">
                <a:solidFill>
                  <a:schemeClr val="tx1"/>
                </a:solidFill>
                <a:effectLst/>
                <a:ea typeface="Times New Roman" panose="02020603050405020304" pitchFamily="18" charset="0"/>
              </a:rPr>
              <a:t>Малкова Наталья Анатольевна</a:t>
            </a:r>
          </a:p>
          <a:p>
            <a:r>
              <a:rPr lang="ru-RU" dirty="0">
                <a:ea typeface="Times New Roman" panose="02020603050405020304" pitchFamily="18" charset="0"/>
              </a:rPr>
              <a:t>Учитель математики</a:t>
            </a:r>
            <a:endParaRPr lang="en-US" sz="1800" dirty="0">
              <a:solidFill>
                <a:schemeClr val="tx1"/>
              </a:solidFill>
              <a:effectLst/>
              <a:ea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6A71FE-F6A3-47D8-B61D-F4529966E205}"/>
              </a:ext>
            </a:extLst>
          </p:cNvPr>
          <p:cNvSpPr txBox="1"/>
          <p:nvPr/>
        </p:nvSpPr>
        <p:spPr>
          <a:xfrm>
            <a:off x="2473470" y="126129"/>
            <a:ext cx="583412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1600" dirty="0">
                <a:solidFill>
                  <a:srgbClr val="000000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Государственное бюджетное общеобразовательное учреждение города Москвы “Школа №1347”</a:t>
            </a:r>
            <a:endParaRPr lang="en-US" sz="16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1F0EEE-8F20-46B5-98F2-F409519AC546}"/>
              </a:ext>
            </a:extLst>
          </p:cNvPr>
          <p:cNvSpPr txBox="1"/>
          <p:nvPr/>
        </p:nvSpPr>
        <p:spPr>
          <a:xfrm>
            <a:off x="4927906" y="6336467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2021 г.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1444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B2285B7-B4A1-4B73-B6AD-5905F8211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" y="1504692"/>
            <a:ext cx="4370495" cy="203501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A49D500-0341-4293-AA3F-A5406849E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разработки приложения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0A9783-1CE8-4290-971C-F354DD1DB6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23" y="3704774"/>
            <a:ext cx="4363339" cy="203501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99519E6-FBDB-4ADF-B5C8-B14CB30E7B0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829" y="1504692"/>
            <a:ext cx="4365613" cy="203501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BF2B47-323D-483C-A5F1-38ED97A897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7830" y="3704775"/>
            <a:ext cx="4365612" cy="203501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C6E7625-DF2C-4823-B796-CEDE491C6C17}"/>
              </a:ext>
            </a:extLst>
          </p:cNvPr>
          <p:cNvSpPr txBox="1"/>
          <p:nvPr/>
        </p:nvSpPr>
        <p:spPr>
          <a:xfrm>
            <a:off x="1917003" y="5979844"/>
            <a:ext cx="6261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Последовательная разработка компонентов приложения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67341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737674-B6D7-441A-807D-E63F91CBF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Тестирование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2EA67-E9E9-460B-8228-B8C61CEE50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В ходе тестирования  работа приложения была проверена в следующих браузерах:</a:t>
            </a: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Chrome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Windows </a:t>
            </a:r>
            <a:endParaRPr lang="ru-RU" sz="1800" dirty="0">
              <a:solidFill>
                <a:schemeClr val="tx1"/>
              </a:solidFill>
            </a:endParaRP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Chrome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macOS</a:t>
            </a:r>
            <a:endParaRPr lang="ru-RU" sz="1800" dirty="0">
              <a:solidFill>
                <a:schemeClr val="tx1"/>
              </a:solidFill>
            </a:endParaRP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Firefox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Windows </a:t>
            </a: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Firefox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macOS</a:t>
            </a:r>
            <a:endParaRPr lang="ru-RU" sz="1800" dirty="0">
              <a:solidFill>
                <a:schemeClr val="tx1"/>
              </a:solidFill>
            </a:endParaRP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Safari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macOS</a:t>
            </a:r>
            <a:endParaRPr lang="ru-RU" sz="1800" dirty="0">
              <a:solidFill>
                <a:schemeClr val="tx1"/>
              </a:solidFill>
            </a:endParaRPr>
          </a:p>
          <a:p>
            <a:pPr lvl="1">
              <a:buSzPct val="110000"/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tx1"/>
                </a:solidFill>
              </a:rPr>
              <a:t>Chrome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Android</a:t>
            </a:r>
            <a:endParaRPr lang="ru-RU" sz="1800" dirty="0">
              <a:solidFill>
                <a:schemeClr val="tx1"/>
              </a:solidFill>
            </a:endParaRPr>
          </a:p>
          <a:p>
            <a:pPr lvl="1">
              <a:buSzPct val="110000"/>
              <a:buBlip>
                <a:blip r:embed="rId2"/>
              </a:buBlip>
            </a:pPr>
            <a:r>
              <a:rPr lang="en-US" sz="1800" dirty="0">
                <a:solidFill>
                  <a:schemeClr val="tx1"/>
                </a:solidFill>
              </a:rPr>
              <a:t>Safari </a:t>
            </a:r>
            <a:r>
              <a:rPr lang="ru-RU" sz="1800" dirty="0">
                <a:solidFill>
                  <a:schemeClr val="tx1"/>
                </a:solidFill>
              </a:rPr>
              <a:t>для </a:t>
            </a:r>
            <a:r>
              <a:rPr lang="en-US" sz="1800" dirty="0">
                <a:solidFill>
                  <a:schemeClr val="tx1"/>
                </a:solidFill>
              </a:rPr>
              <a:t>iOS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18A5B9C-DD41-49EC-B49B-5B4F4469ED0B}"/>
              </a:ext>
            </a:extLst>
          </p:cNvPr>
          <p:cNvSpPr txBox="1">
            <a:spLocks/>
          </p:cNvSpPr>
          <p:nvPr/>
        </p:nvSpPr>
        <p:spPr>
          <a:xfrm>
            <a:off x="677334" y="5869709"/>
            <a:ext cx="6612699" cy="757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dirty="0">
                <a:solidFill>
                  <a:schemeClr val="tx1"/>
                </a:solidFill>
              </a:rPr>
              <a:t>В итоге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ru-RU" dirty="0">
                <a:solidFill>
                  <a:schemeClr val="tx1"/>
                </a:solidFill>
              </a:rPr>
              <a:t>были выявлены нарушения в работе приложения в браузере </a:t>
            </a:r>
            <a:r>
              <a:rPr lang="en-US" dirty="0">
                <a:solidFill>
                  <a:schemeClr val="tx1"/>
                </a:solidFill>
              </a:rPr>
              <a:t>Safari </a:t>
            </a:r>
            <a:r>
              <a:rPr lang="ru-RU" dirty="0">
                <a:solidFill>
                  <a:schemeClr val="tx1"/>
                </a:solidFill>
              </a:rPr>
              <a:t>для </a:t>
            </a:r>
            <a:r>
              <a:rPr lang="en-US" dirty="0">
                <a:solidFill>
                  <a:schemeClr val="tx1"/>
                </a:solidFill>
              </a:rPr>
              <a:t>iOS</a:t>
            </a:r>
            <a:r>
              <a:rPr lang="ru-RU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7AF35A9-7111-4A19-9123-CF1908220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5668" y="2741196"/>
            <a:ext cx="4491426" cy="2719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3804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63145-D966-4132-A992-8EFF1FF17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Результат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BE6D8-4307-4BAD-A8AC-35EBD86829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Приложение доступно в сети интернет по адресу:</a:t>
            </a:r>
          </a:p>
          <a:p>
            <a:pPr marL="0" indent="0">
              <a:buNone/>
            </a:pPr>
            <a:r>
              <a:rPr lang="ru-RU" dirty="0"/>
              <a:t>     </a:t>
            </a:r>
            <a:r>
              <a:rPr lang="en-US" dirty="0">
                <a:hlinkClick r:id="rId2"/>
              </a:rPr>
              <a:t>https://maximivanov2004.github.io/assemble_the_computer/index.html</a:t>
            </a:r>
            <a:endParaRPr lang="ru-RU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27AC642-549C-4BFD-BC58-30CD67F8B2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1950" y="3118607"/>
            <a:ext cx="3642919" cy="3642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3662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EC1E8-1853-48FC-B2F7-9D9573791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Вывод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AF1320-2E98-4EEF-B6F7-0A8EB3B45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Приложение готово и отвечает поставленным требованиям. Это означает, что цель проекта достигнута. Полученное приложение может быть успешно внедрено в школьную образовательную программу и сервис МЭШ (</a:t>
            </a:r>
            <a:r>
              <a:rPr lang="ru-RU" dirty="0">
                <a:solidFill>
                  <a:schemeClr val="tx1"/>
                </a:solidFill>
              </a:rPr>
              <a:t>Московская электронная школа</a:t>
            </a: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) и использоваться не только взрослыми, но и детьми школьного возраста, подростками.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7DDBE44-DEAE-45CC-B6D3-EEAC802B61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1346" y="3699544"/>
            <a:ext cx="3391791" cy="2977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336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D6AB9-4871-47B4-ADA9-CBE6267CC1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Перспективы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4756C3-AA69-437F-BD9C-EBDD9BC4B1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25000" lnSpcReduction="20000"/>
          </a:bodyPr>
          <a:lstStyle/>
          <a:p>
            <a:pPr>
              <a:spcAft>
                <a:spcPts val="800"/>
              </a:spcAft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 перспективах развития приложения есть как относительно небольшие составляющие, так и большие, устремленные в будущее.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Вот список небольших, но важных изменений и дополнений, планируемых на ближайшее будущее: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+mj-lt"/>
              <a:buAutoNum type="arabicPeriod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Мобильная версия приложения – адаптивность интерфейса под смартфоны и планшеты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+mj-lt"/>
              <a:buAutoNum type="arabicPeriod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Оптимизация программного кода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+mj-lt"/>
              <a:buAutoNum type="arabicPeriod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Расширение базы комплектующих и добавление новых заданий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spcAft>
                <a:spcPts val="800"/>
              </a:spcAft>
              <a:buSzPct val="100000"/>
              <a:buFont typeface="+mj-lt"/>
              <a:buAutoNum type="arabicPeriod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Улучшение интерфейса, информативности и доступности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Большие, далекие перспективы, планируемые в обозримом, но не ближайшем будущем: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Symbol" panose="05050102010706020507" pitchFamily="18" charset="2"/>
              <a:buChar char="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Расширение функционала – добавление обучающих материалов, продвинутых механик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Symbol" panose="05050102010706020507" pitchFamily="18" charset="2"/>
              <a:buChar char="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Локализация интерфейса на наиболее популярные иностранные языки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SzPct val="100000"/>
              <a:buFont typeface="Symbol" panose="05050102010706020507" pitchFamily="18" charset="2"/>
              <a:buChar char="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Внедрение в образовательные программы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spcAft>
                <a:spcPts val="800"/>
              </a:spcAft>
              <a:buSzPct val="100000"/>
              <a:buFont typeface="Symbol" panose="05050102010706020507" pitchFamily="18" charset="2"/>
              <a:buChar char=""/>
            </a:pPr>
            <a:r>
              <a:rPr lang="ru-RU" sz="56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Привлечение инвестиций</a:t>
            </a:r>
            <a:endParaRPr lang="en-US" sz="56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9035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BE637-4875-499F-99BA-9ADE6F292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Используемые ресурсы и программы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0953B-4443-407F-A809-EF2A6B32F1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270000"/>
            <a:ext cx="4632897" cy="3880773"/>
          </a:xfrm>
        </p:spPr>
        <p:txBody>
          <a:bodyPr>
            <a:noAutofit/>
          </a:bodyPr>
          <a:lstStyle/>
          <a:p>
            <a:pPr>
              <a:spcAft>
                <a:spcPts val="800"/>
              </a:spcAft>
            </a:pPr>
            <a:r>
              <a:rPr lang="ru-RU" sz="12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Картинки:                                    </a:t>
            </a:r>
            <a:r>
              <a:rPr lang="en-US" sz="1200" dirty="0"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https://www.freepik.com/</a:t>
            </a:r>
            <a:endParaRPr lang="ru-RU" sz="1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12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Ссылки на исследования:</a:t>
            </a:r>
            <a:r>
              <a:rPr lang="ru-RU" sz="1200" dirty="0">
                <a:solidFill>
                  <a:schemeClr val="tx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ru-RU" sz="12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https://ru.wikipedia.org/wiki/Список_стран_по_числу_пользователей_Интернета</a:t>
            </a:r>
            <a:r>
              <a:rPr lang="ru-RU" sz="12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  <a:endParaRPr lang="en-US" sz="1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12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 сборке компьютера:</a:t>
            </a:r>
            <a:r>
              <a:rPr lang="ru-RU" sz="1200" u="sng" dirty="0">
                <a:solidFill>
                  <a:schemeClr val="tx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     </a:t>
            </a:r>
            <a:r>
              <a:rPr lang="ru-RU" sz="12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https://lifehacker.com/how-to-build-a-computer-the-complete-guide-5828747</a:t>
            </a:r>
            <a:endParaRPr lang="ru-RU" sz="1200" u="sng" dirty="0">
              <a:solidFill>
                <a:srgbClr val="0563C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spcAft>
                <a:spcPts val="800"/>
              </a:spcAft>
              <a:buNone/>
            </a:pPr>
            <a:r>
              <a:rPr lang="ru-RU" sz="1200" dirty="0">
                <a:solidFill>
                  <a:srgbClr val="0563C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        </a:t>
            </a:r>
            <a:r>
              <a:rPr lang="ru-RU" sz="12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https://www.wired.com/story/how-to-build-a-pc/</a:t>
            </a:r>
            <a:endParaRPr lang="en-US" sz="1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12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Информация о комплектующих:              </a:t>
            </a:r>
            <a:r>
              <a:rPr lang="ru-RU" sz="1200" u="sng" dirty="0">
                <a:solidFill>
                  <a:srgbClr val="0563C1"/>
                </a:solidFill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https://www.dns-shop.ru/catalog/17aa522a16404e77/komplektuyushhie-dlya-pk/</a:t>
            </a:r>
            <a:endParaRPr lang="ru-RU" sz="1200" u="sng" dirty="0">
              <a:solidFill>
                <a:srgbClr val="0563C1"/>
              </a:solidFill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00050" lvl="1" indent="0">
              <a:spcAft>
                <a:spcPts val="800"/>
              </a:spcAft>
              <a:buNone/>
            </a:pPr>
            <a:r>
              <a:rPr lang="en-US" sz="1200" dirty="0">
                <a:solidFill>
                  <a:schemeClr val="accent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https://market.yandex.ru/catalog--kompiuternye-komplektuiushchie/54536?hid=91018&amp;pokupki=1</a:t>
            </a:r>
            <a:endParaRPr lang="ru-RU" sz="1200" dirty="0">
              <a:solidFill>
                <a:schemeClr val="accent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spcAft>
                <a:spcPts val="800"/>
              </a:spcAft>
            </a:pPr>
            <a:r>
              <a:rPr lang="ru-RU" sz="12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Образовательные ресурсы и документация:  </a:t>
            </a:r>
            <a:r>
              <a:rPr lang="ru-RU" sz="12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https://www.vuemastery.com/</a:t>
            </a:r>
            <a:endParaRPr lang="en-US" sz="1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ru-RU" sz="1200" dirty="0">
                <a:solidFill>
                  <a:schemeClr val="tx1"/>
                </a:solidFill>
              </a:rPr>
              <a:t>        </a:t>
            </a:r>
            <a:r>
              <a:rPr lang="ru-RU" sz="1200" u="sng" dirty="0">
                <a:solidFill>
                  <a:srgbClr val="0563C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https://v3.vuejs.org/guide/introduction.html</a:t>
            </a:r>
            <a:endParaRPr lang="en-US" sz="12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ru-RU" sz="1200" dirty="0">
              <a:solidFill>
                <a:schemeClr val="tx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806274A-4329-405B-98D8-CE41F19D0948}"/>
              </a:ext>
            </a:extLst>
          </p:cNvPr>
          <p:cNvSpPr txBox="1">
            <a:spLocks/>
          </p:cNvSpPr>
          <p:nvPr/>
        </p:nvSpPr>
        <p:spPr>
          <a:xfrm>
            <a:off x="5310231" y="1270000"/>
            <a:ext cx="4632897" cy="38807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1200" dirty="0">
                <a:solidFill>
                  <a:schemeClr val="tx1"/>
                </a:solidFill>
              </a:rPr>
              <a:t>Графический редактор: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        Adobe Photoshop cc 2020</a:t>
            </a:r>
          </a:p>
          <a:p>
            <a:r>
              <a:rPr lang="ru-RU" sz="1200" dirty="0">
                <a:solidFill>
                  <a:schemeClr val="tx1"/>
                </a:solidFill>
              </a:rPr>
              <a:t>Среда разработки</a:t>
            </a:r>
            <a:r>
              <a:rPr lang="en-US" sz="1200" dirty="0">
                <a:solidFill>
                  <a:schemeClr val="tx1"/>
                </a:solidFill>
              </a:rPr>
              <a:t>: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        Visual studio code</a:t>
            </a:r>
          </a:p>
          <a:p>
            <a:r>
              <a:rPr lang="ru-RU" sz="1200" dirty="0">
                <a:solidFill>
                  <a:schemeClr val="tx1"/>
                </a:solidFill>
              </a:rPr>
              <a:t>Презентация:</a:t>
            </a:r>
          </a:p>
          <a:p>
            <a:pPr marL="0" indent="0">
              <a:buNone/>
            </a:pPr>
            <a:r>
              <a:rPr lang="en-US" sz="1200" dirty="0">
                <a:solidFill>
                  <a:schemeClr val="tx1"/>
                </a:solidFill>
              </a:rPr>
              <a:t>        Microsoft PowerPoint 365</a:t>
            </a:r>
          </a:p>
          <a:p>
            <a:endParaRPr lang="en-US" sz="12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B2A7F94-A832-4C4C-BDFD-E5DF70B2F514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7272" y="3048116"/>
            <a:ext cx="4048997" cy="2699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878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DE0E13-1E42-4666-995F-0AA0A6113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Идея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131B9E-B3E3-4CA5-B478-599650861C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Основной идеей проекта является доступное, современное образовательное приложение, помогающее получить и закрепить навыки сборки компьютеров различных конфигураций, предназначенных для определенных задач и нужд.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ABB9078-170E-420B-B2AF-798FC0C083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998" y="3540155"/>
            <a:ext cx="4851633" cy="3032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601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1CC84-0B00-4EC7-9830-CE8AD6487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Цель, задачи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E50B8A-09DA-4B81-94E8-5CD27595F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Целью проекта является создание веб-приложения, позволяющего получить и закрепить навыки сборки компьютера.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ru-RU" dirty="0">
              <a:solidFill>
                <a:schemeClr val="tx1"/>
              </a:solidFill>
              <a:cs typeface="Arial" panose="020B0604020202020204" pitchFamily="34" charset="0"/>
            </a:endParaRPr>
          </a:p>
          <a:p>
            <a:pPr>
              <a:spcAft>
                <a:spcPts val="800"/>
              </a:spcAft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Задачи: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Собрать необходимую информацию 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Разработать приложение 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lvl="1" indent="-342900">
              <a:spcAft>
                <a:spcPts val="800"/>
              </a:spcAft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Подготовить презентацию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4E82CC-3F44-4E4A-8733-05E58FD2DB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5722" y="3010608"/>
            <a:ext cx="3808280" cy="2538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695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32E61-E709-45B1-9339-165DBC9EA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Критерии оценки результата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26277D-A823-4E43-A4F3-0BF5CDD7D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spcAft>
                <a:spcPts val="800"/>
              </a:spcAft>
            </a:pPr>
            <a:r>
              <a:rPr lang="ru-RU" dirty="0">
                <a:solidFill>
                  <a:schemeClr val="tx1"/>
                </a:solidFill>
                <a:ea typeface="Calibri" panose="020F0502020204030204" pitchFamily="34" charset="0"/>
                <a:cs typeface="Times New Roman" panose="02020603050405020304" pitchFamily="18" charset="0"/>
              </a:rPr>
              <a:t>Приложение должно соответствовать таким требованиям, как</a:t>
            </a: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: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Простота использования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Доступность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Современность 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Информативность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Практическое применение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930CDB-5058-47D4-A86B-7F3376CB58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43087" y="2650920"/>
            <a:ext cx="3264017" cy="3264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880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99508-D8DE-48B5-B7BB-D2416E0D8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работы над приложением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2ACD7-6AE8-4618-927F-51C02A82B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Разработка приложения включала в себя несколько этапов: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Определение механик приложения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Разработка дизайна приложения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Разработка тестовой версии приложения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ffectLst/>
                <a:ea typeface="Calibri" panose="020F0502020204030204" pitchFamily="34" charset="0"/>
                <a:cs typeface="Arial" panose="020B0604020202020204" pitchFamily="34" charset="0"/>
              </a:rPr>
              <a:t>Тестирование приложения</a:t>
            </a:r>
          </a:p>
          <a:p>
            <a:pPr lvl="1" indent="-342900">
              <a:buFont typeface="Symbol" panose="05050102010706020507" pitchFamily="18" charset="2"/>
              <a:buChar char=""/>
            </a:pPr>
            <a:r>
              <a:rPr lang="ru-RU" sz="1800" dirty="0">
                <a:solidFill>
                  <a:schemeClr val="tx1"/>
                </a:solidFill>
                <a:ea typeface="Calibri" panose="020F0502020204030204" pitchFamily="34" charset="0"/>
                <a:cs typeface="Arial" panose="020B0604020202020204" pitchFamily="34" charset="0"/>
              </a:rPr>
              <a:t>Доработка приложения</a:t>
            </a:r>
            <a:endParaRPr lang="en-US" sz="1800" dirty="0">
              <a:solidFill>
                <a:schemeClr val="tx1"/>
              </a:solidFill>
              <a:effectLst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F5C441-0C16-4C27-8B1B-C5E677FCD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6615" y="3814865"/>
            <a:ext cx="3211052" cy="2293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73365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CF70EA-5A0D-42A5-9E12-C45FA8994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Механики приложения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C96F6-01BB-4B59-B076-5E25BE014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>
                <a:solidFill>
                  <a:schemeClr val="tx1"/>
                </a:solidFill>
              </a:rPr>
              <a:t>Во время использования приложения пользователь последовательно проходит несколько заранее определенных этапов: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ru-RU" sz="1800" dirty="0">
                <a:solidFill>
                  <a:schemeClr val="tx1"/>
                </a:solidFill>
              </a:rPr>
              <a:t>Выбор задания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ru-RU" sz="1800" dirty="0">
                <a:solidFill>
                  <a:schemeClr val="tx1"/>
                </a:solidFill>
              </a:rPr>
              <a:t>Сборка компьютера</a:t>
            </a:r>
          </a:p>
          <a:p>
            <a:pPr marL="1257300" lvl="2" indent="-342900">
              <a:buSzPct val="100000"/>
              <a:buFont typeface="+mj-lt"/>
              <a:buAutoNum type="arabicPeriod"/>
            </a:pPr>
            <a:r>
              <a:rPr lang="ru-RU" sz="1800" dirty="0">
                <a:solidFill>
                  <a:schemeClr val="tx1"/>
                </a:solidFill>
              </a:rPr>
              <a:t>Выбор комплектующих</a:t>
            </a:r>
          </a:p>
          <a:p>
            <a:pPr marL="1257300" lvl="2" indent="-342900">
              <a:buSzPct val="100000"/>
              <a:buFont typeface="+mj-lt"/>
              <a:buAutoNum type="arabicPeriod"/>
            </a:pPr>
            <a:r>
              <a:rPr lang="ru-RU" sz="1800" dirty="0">
                <a:solidFill>
                  <a:schemeClr val="tx1"/>
                </a:solidFill>
              </a:rPr>
              <a:t>Установка комплектующих</a:t>
            </a:r>
          </a:p>
          <a:p>
            <a:pPr lvl="1">
              <a:buSzPct val="100000"/>
              <a:buFont typeface="+mj-lt"/>
              <a:buAutoNum type="arabicPeriod"/>
            </a:pPr>
            <a:r>
              <a:rPr lang="ru-RU" sz="1800" dirty="0">
                <a:solidFill>
                  <a:schemeClr val="tx1"/>
                </a:solidFill>
              </a:rPr>
              <a:t>Оценка результата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92C3AC-73EA-4126-8CD1-78CD11BDB1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0866" y="3006212"/>
            <a:ext cx="4010247" cy="2673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9518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A7E41E-1B36-4C57-A9C1-4DEDD32190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приложения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118E1E-5D74-4F09-95F9-1D7B6C0EFD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946" y="2235200"/>
            <a:ext cx="5238044" cy="2946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5440A60-1567-4445-9164-C4BEE8AD58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227" y="2235200"/>
            <a:ext cx="5238043" cy="2946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AA349A1-1281-428D-9009-0743F57E2AC1}"/>
              </a:ext>
            </a:extLst>
          </p:cNvPr>
          <p:cNvSpPr txBox="1"/>
          <p:nvPr/>
        </p:nvSpPr>
        <p:spPr>
          <a:xfrm>
            <a:off x="2103942" y="5296037"/>
            <a:ext cx="17780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cs typeface="Arial" panose="020B0604020202020204" pitchFamily="34" charset="0"/>
              </a:rPr>
              <a:t>Выбор задания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D5A8082-6C1F-48F7-9780-2ED40930C238}"/>
              </a:ext>
            </a:extLst>
          </p:cNvPr>
          <p:cNvSpPr txBox="1"/>
          <p:nvPr/>
        </p:nvSpPr>
        <p:spPr>
          <a:xfrm>
            <a:off x="5488851" y="5296037"/>
            <a:ext cx="5804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cs typeface="Arial" panose="020B0604020202020204" pitchFamily="34" charset="0"/>
              </a:rPr>
              <a:t>Выбор детали на примере центрального процессора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4003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AFF1B37-DBF6-4020-BF2A-03EB3C8645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1258" y="2235200"/>
            <a:ext cx="5238044" cy="29464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713EC6-94B9-4598-86BC-3E61DECBE0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Дизайн приложения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15E493-8B7C-4520-A7F6-EFC5C11B88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4" y="2235200"/>
            <a:ext cx="5238044" cy="2946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5F126D5-EBEA-450F-B89C-2A0FBA13BDD5}"/>
              </a:ext>
            </a:extLst>
          </p:cNvPr>
          <p:cNvSpPr txBox="1"/>
          <p:nvPr/>
        </p:nvSpPr>
        <p:spPr>
          <a:xfrm>
            <a:off x="0" y="5296037"/>
            <a:ext cx="6216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>
                <a:cs typeface="Arial" panose="020B0604020202020204" pitchFamily="34" charset="0"/>
              </a:rPr>
              <a:t>Установка детали на примере центрального процессора</a:t>
            </a:r>
            <a:endParaRPr lang="en-US" dirty="0"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1E08D5-43CB-4B41-AFDC-BC0D163D61F6}"/>
              </a:ext>
            </a:extLst>
          </p:cNvPr>
          <p:cNvSpPr txBox="1"/>
          <p:nvPr/>
        </p:nvSpPr>
        <p:spPr>
          <a:xfrm>
            <a:off x="7292062" y="5290232"/>
            <a:ext cx="21964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Оценка результата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10332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DEAD5B-2232-4C63-BA86-9912BCF3C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Разработка приложения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6C3A5B-AFA3-4021-9CC8-495EBBF5E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7468" y="1731962"/>
            <a:ext cx="6756400" cy="380047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FC241BF-942A-448A-AB4A-E2C80F950B78}"/>
              </a:ext>
            </a:extLst>
          </p:cNvPr>
          <p:cNvSpPr txBox="1"/>
          <p:nvPr/>
        </p:nvSpPr>
        <p:spPr>
          <a:xfrm>
            <a:off x="3922334" y="5702899"/>
            <a:ext cx="210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/>
              <a:t>Программный код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3613239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1137</TotalTime>
  <Words>580</Words>
  <Application>Microsoft Office PowerPoint</Application>
  <PresentationFormat>Widescreen</PresentationFormat>
  <Paragraphs>103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Symbol</vt:lpstr>
      <vt:lpstr>Trebuchet MS</vt:lpstr>
      <vt:lpstr>Wingdings</vt:lpstr>
      <vt:lpstr>Wingdings 3</vt:lpstr>
      <vt:lpstr>Facet</vt:lpstr>
      <vt:lpstr>Образовательное веб-приложение            "Build a computer - Собери компьютер" </vt:lpstr>
      <vt:lpstr>Идея</vt:lpstr>
      <vt:lpstr>Цель, задачи</vt:lpstr>
      <vt:lpstr>Критерии оценки результата</vt:lpstr>
      <vt:lpstr>Этапы работы над приложением</vt:lpstr>
      <vt:lpstr>Механики приложения</vt:lpstr>
      <vt:lpstr>Дизайн приложения</vt:lpstr>
      <vt:lpstr>Дизайн приложения</vt:lpstr>
      <vt:lpstr>Разработка приложения</vt:lpstr>
      <vt:lpstr>Этапы разработки приложения</vt:lpstr>
      <vt:lpstr>Тестирование</vt:lpstr>
      <vt:lpstr>Результат</vt:lpstr>
      <vt:lpstr>Вывод</vt:lpstr>
      <vt:lpstr>Перспективы</vt:lpstr>
      <vt:lpstr>Используемые ресурсы и программы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Обучающее веб-приложение "Build a computer - Собери компьютер"</dc:title>
  <dc:creator>maximivanov</dc:creator>
  <cp:lastModifiedBy>maximivanov</cp:lastModifiedBy>
  <cp:revision>50</cp:revision>
  <dcterms:created xsi:type="dcterms:W3CDTF">2021-03-30T18:28:30Z</dcterms:created>
  <dcterms:modified xsi:type="dcterms:W3CDTF">2021-04-05T02:09:06Z</dcterms:modified>
</cp:coreProperties>
</file>

<file path=docProps/thumbnail.jpeg>
</file>